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24" r:id="rId5"/>
    <p:sldId id="302" r:id="rId6"/>
    <p:sldId id="315" r:id="rId7"/>
    <p:sldId id="325" r:id="rId8"/>
    <p:sldId id="294" r:id="rId9"/>
    <p:sldId id="295" r:id="rId10"/>
    <p:sldId id="326" r:id="rId11"/>
    <p:sldId id="304" r:id="rId12"/>
    <p:sldId id="314" r:id="rId13"/>
    <p:sldId id="310" r:id="rId14"/>
    <p:sldId id="311" r:id="rId15"/>
    <p:sldId id="312" r:id="rId16"/>
    <p:sldId id="31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68" d="100"/>
          <a:sy n="68" d="100"/>
        </p:scale>
        <p:origin x="77" y="451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510785001247227E-2"/>
          <c:y val="3.2857685703153942E-2"/>
          <c:w val="0.95377749658170763"/>
          <c:h val="0.712677405855727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1-4D15-B41F-EE0A176B77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1-4D15-B41F-EE0A176B77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21-4D15-B41F-EE0A176B77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11705064"/>
        <c:axId val="1111706704"/>
      </c:barChart>
      <c:catAx>
        <c:axId val="1111705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D9D9D9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911946571532115"/>
          <c:y val="0.90002543160365811"/>
          <c:w val="0.2176105915630839"/>
          <c:h val="5.24241309308262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3/25/2021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3/25/2021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3/25/2021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532" y="2718494"/>
            <a:ext cx="3924935" cy="1695637"/>
          </a:xfrm>
        </p:spPr>
        <p:txBody>
          <a:bodyPr/>
          <a:lstStyle/>
          <a:p>
            <a:pPr algn="ctr"/>
            <a:r>
              <a:rPr lang="en-US" sz="4000" dirty="0"/>
              <a:t>City of Toronto Neighborhood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93236" y="1423109"/>
            <a:ext cx="3924934" cy="490538"/>
          </a:xfrm>
        </p:spPr>
        <p:txBody>
          <a:bodyPr/>
          <a:lstStyle/>
          <a:p>
            <a:pPr algn="ctr"/>
            <a:r>
              <a:rPr lang="en-US" dirty="0"/>
              <a:t>University of Toronto school of Continuing Studies – Final Project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March 25, 2021</a:t>
            </a:r>
          </a:p>
          <a:p>
            <a:r>
              <a:rPr lang="en-US" dirty="0"/>
              <a:t>By: Glenn Macapinlac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Q1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Employee opportunities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End of fiscal celebration on July 15th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Employee day of learning on August 14th </a:t>
            </a:r>
            <a:br>
              <a:rPr lang="en-US" dirty="0"/>
            </a:br>
            <a:endParaRPr lang="en-US" dirty="0"/>
          </a:p>
          <a:p>
            <a:r>
              <a:rPr lang="en-US" dirty="0"/>
              <a:t>Employee Yoga on September 3rd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Seminar series begins September 10th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BCCC6-6D52-4984-A92F-8B1A8A9032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Business priorities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E2CA68-BFC9-485F-A53E-F4C27258E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Increase customer satisfaction by 2%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Maintain growth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Diversify investment in sector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Initiative partnership with 3rd party organizations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Q2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Business opportunities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ED82-F4F3-044A-B30A-FD32531B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Increase customer satisfaction by 2%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Maintain growth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DCF7EA-3411-4C0C-80B9-EA80529F64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Added priorities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833AD6-5D57-BE44-8842-EAACC39A6B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Decrease the number of rotations by at least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Ensure the cost of development stays below budget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B1EB18-010F-4370-A5A6-0A68EC2345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Employee priorities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9205F1B-456F-AF42-81AD-D646AEB4F7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Interns begin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Indoor rec leagues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Chess tournaments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Big Game watching party</a:t>
            </a:r>
          </a:p>
        </p:txBody>
      </p:sp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3A0DAD0-3E39-4BBF-88E4-5C3C306D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Target Audience">
            <a:extLst>
              <a:ext uri="{FF2B5EF4-FFF2-40B4-BE49-F238E27FC236}">
                <a16:creationId xmlns:a16="http://schemas.microsoft.com/office/drawing/2014/main" id="{C4663C19-45BD-46CB-AA38-6CE7C4522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13" y="2204476"/>
            <a:ext cx="548640" cy="5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302878-D117-49D8-8CD3-093E34DF215B}"/>
              </a:ext>
            </a:extLst>
          </p:cNvPr>
          <p:cNvSpPr txBox="1"/>
          <p:nvPr/>
        </p:nvSpPr>
        <p:spPr>
          <a:xfrm>
            <a:off x="1748531" y="2125176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delivering for our customers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Last year we supported thousands of customers and sold 60,000 units</a:t>
            </a: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8F5A225-0C56-4A56-9265-DBE9001CC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Upward trend">
            <a:extLst>
              <a:ext uri="{FF2B5EF4-FFF2-40B4-BE49-F238E27FC236}">
                <a16:creationId xmlns:a16="http://schemas.microsoft.com/office/drawing/2014/main" id="{112CEB44-CF96-4193-8126-3EF3F89B2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62762" y="2203745"/>
            <a:ext cx="548640" cy="548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DBD184-BCBE-4A38-8DF2-C0C550ADE4C4}"/>
              </a:ext>
            </a:extLst>
          </p:cNvPr>
          <p:cNvSpPr txBox="1"/>
          <p:nvPr/>
        </p:nvSpPr>
        <p:spPr>
          <a:xfrm>
            <a:off x="7504293" y="2125176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business is good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Profits are up in the last quarter by 3%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6510D74-8CDF-4500-996B-40C07942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Shopping bag">
            <a:extLst>
              <a:ext uri="{FF2B5EF4-FFF2-40B4-BE49-F238E27FC236}">
                <a16:creationId xmlns:a16="http://schemas.microsoft.com/office/drawing/2014/main" id="{245749D8-5A06-44F2-B96E-6718BBEB6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3513" y="3618467"/>
            <a:ext cx="548640" cy="548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A3F38B-310F-454B-9EF6-EF4B5FD017B0}"/>
              </a:ext>
            </a:extLst>
          </p:cNvPr>
          <p:cNvSpPr txBox="1"/>
          <p:nvPr/>
        </p:nvSpPr>
        <p:spPr>
          <a:xfrm>
            <a:off x="1748531" y="3531563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customers keep coming back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increased customer retention by 4%</a:t>
            </a: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3E68A5-255F-4C3B-82E4-28F5CE1A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Clipboard">
            <a:extLst>
              <a:ext uri="{FF2B5EF4-FFF2-40B4-BE49-F238E27FC236}">
                <a16:creationId xmlns:a16="http://schemas.microsoft.com/office/drawing/2014/main" id="{3F4B17BF-671E-4F42-AB1B-F84F52DCE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573648" y="3606850"/>
            <a:ext cx="548640" cy="548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D1A11C-0D13-40D5-A96C-6C9C65FDED12}"/>
              </a:ext>
            </a:extLst>
          </p:cNvPr>
          <p:cNvSpPr txBox="1"/>
          <p:nvPr/>
        </p:nvSpPr>
        <p:spPr>
          <a:xfrm>
            <a:off x="7504954" y="3531563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getting our work done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finished the consolidation project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3AEA7C5-E53C-47EB-B54E-E09414923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7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User network">
            <a:extLst>
              <a:ext uri="{FF2B5EF4-FFF2-40B4-BE49-F238E27FC236}">
                <a16:creationId xmlns:a16="http://schemas.microsoft.com/office/drawing/2014/main" id="{B6919A3F-A031-4557-AAC9-0C948C6E4D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93513" y="4872722"/>
            <a:ext cx="548640" cy="5486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6D4D59-1662-44D5-B239-F9F86487BE32}"/>
              </a:ext>
            </a:extLst>
          </p:cNvPr>
          <p:cNvSpPr txBox="1"/>
          <p:nvPr/>
        </p:nvSpPr>
        <p:spPr>
          <a:xfrm>
            <a:off x="1748531" y="4723888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team is growing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welcomed 3 new team members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last quarter</a:t>
            </a:r>
            <a:endParaRPr lang="en-US" sz="1600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BC618CE4-6DEC-4D26-B202-8BAAA269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6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Megaphone1">
            <a:extLst>
              <a:ext uri="{FF2B5EF4-FFF2-40B4-BE49-F238E27FC236}">
                <a16:creationId xmlns:a16="http://schemas.microsoft.com/office/drawing/2014/main" id="{44B68078-72CC-45F5-9CD3-20C37D3298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573648" y="4861105"/>
            <a:ext cx="548640" cy="548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2A63E6-17C3-4C42-AD30-C1D1236CE8C7}"/>
              </a:ext>
            </a:extLst>
          </p:cNvPr>
          <p:cNvSpPr txBox="1"/>
          <p:nvPr/>
        </p:nvSpPr>
        <p:spPr>
          <a:xfrm>
            <a:off x="7504954" y="4723888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leaders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are top leaders in the industry across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the board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 to your commitment and strong work ethic, we know next year will be even better than the last. </a:t>
            </a:r>
          </a:p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  <a:p>
            <a:r>
              <a:rPr lang="en-US" dirty="0"/>
              <a:t>Sales@contoso.com</a:t>
            </a:r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56" y="342369"/>
            <a:ext cx="4275138" cy="83099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653" y="1173365"/>
            <a:ext cx="4275138" cy="5193567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Basis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Data Exploration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Conclusions/ Questions?</a:t>
            </a:r>
          </a:p>
          <a:p>
            <a:endParaRPr lang="en-US" dirty="0"/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</a:t>
            </a:r>
            <a:r>
              <a:rPr lang="en-US"/>
              <a:t>wa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Results from last year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</a:t>
            </a:r>
          </a:p>
        </p:txBody>
      </p:sp>
      <p:graphicFrame>
        <p:nvGraphicFramePr>
          <p:cNvPr id="16" name="Content Placeholder 5" descr="chart">
            <a:extLst>
              <a:ext uri="{FF2B5EF4-FFF2-40B4-BE49-F238E27FC236}">
                <a16:creationId xmlns:a16="http://schemas.microsoft.com/office/drawing/2014/main" id="{BBB34574-6177-4514-8D8E-C0DCBFBE0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1465937"/>
              </p:ext>
            </p:extLst>
          </p:nvPr>
        </p:nvGraphicFramePr>
        <p:xfrm>
          <a:off x="784225" y="1954646"/>
          <a:ext cx="10623550" cy="408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 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A8E8C2A-A8BD-45E2-9295-7C18164F1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50625"/>
              </p:ext>
            </p:extLst>
          </p:nvPr>
        </p:nvGraphicFramePr>
        <p:xfrm>
          <a:off x="1028700" y="2239282"/>
          <a:ext cx="10134600" cy="3429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02692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4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3.4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1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956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425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28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Contoso was great to work with. Patrice was my representative and she anticipated my needs and worked diligently to fix my issue.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satisfied customer</a:t>
            </a:r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Team</a:t>
            </a:r>
          </a:p>
        </p:txBody>
      </p:sp>
      <p:pic>
        <p:nvPicPr>
          <p:cNvPr id="46" name="Picture Placeholder 45" descr="team member headshot">
            <a:extLst>
              <a:ext uri="{FF2B5EF4-FFF2-40B4-BE49-F238E27FC236}">
                <a16:creationId xmlns:a16="http://schemas.microsoft.com/office/drawing/2014/main" id="{BBCAE79E-A970-4D29-9B36-494E5FA5858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l="20783" t="1563" r="10070" b="9125"/>
          <a:stretch/>
        </p:blipFill>
        <p:spPr>
          <a:xfrm>
            <a:off x="878337" y="2555551"/>
            <a:ext cx="1484985" cy="128016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A14AB3-F8C5-4601-B349-EC1B8C7B6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C14EE69-4487-4814-AC77-72381087B0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Sales Manager</a:t>
            </a:r>
          </a:p>
        </p:txBody>
      </p:sp>
      <p:pic>
        <p:nvPicPr>
          <p:cNvPr id="48" name="Picture Placeholder 47" descr="team member headshot">
            <a:extLst>
              <a:ext uri="{FF2B5EF4-FFF2-40B4-BE49-F238E27FC236}">
                <a16:creationId xmlns:a16="http://schemas.microsoft.com/office/drawing/2014/main" id="{3DA3586E-5B97-49E4-B090-AD9D2A9C4F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7578" t="15647" r="30066" b="3723"/>
          <a:stretch/>
        </p:blipFill>
        <p:spPr>
          <a:xfrm>
            <a:off x="3115921" y="2555551"/>
            <a:ext cx="1484985" cy="1280160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Roman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Sales Representative</a:t>
            </a:r>
          </a:p>
        </p:txBody>
      </p:sp>
      <p:pic>
        <p:nvPicPr>
          <p:cNvPr id="50" name="Picture Placeholder 49" descr="team member headshot">
            <a:extLst>
              <a:ext uri="{FF2B5EF4-FFF2-40B4-BE49-F238E27FC236}">
                <a16:creationId xmlns:a16="http://schemas.microsoft.com/office/drawing/2014/main" id="{EC2CC961-DBF2-4A0D-A6B3-7A630D1857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/>
          <a:srcRect l="27588" t="15450" r="33209" b="33913"/>
          <a:stretch/>
        </p:blipFill>
        <p:spPr>
          <a:xfrm>
            <a:off x="5353508" y="2555551"/>
            <a:ext cx="1484985" cy="128016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Federico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Sales Representative</a:t>
            </a:r>
          </a:p>
        </p:txBody>
      </p:sp>
      <p:pic>
        <p:nvPicPr>
          <p:cNvPr id="52" name="Picture Placeholder 51" descr="team member headshot">
            <a:extLst>
              <a:ext uri="{FF2B5EF4-FFF2-40B4-BE49-F238E27FC236}">
                <a16:creationId xmlns:a16="http://schemas.microsoft.com/office/drawing/2014/main" id="{E531F544-C55C-4602-B4B8-F5660B7ED48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5"/>
          <a:srcRect l="23308" t="12522" r="23308" b="18449"/>
          <a:stretch/>
        </p:blipFill>
        <p:spPr>
          <a:xfrm>
            <a:off x="7602465" y="2555551"/>
            <a:ext cx="1484985" cy="1280160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Jim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525FBF8-C8AC-493A-AC3E-6E93DBC80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Support Representative</a:t>
            </a:r>
          </a:p>
        </p:txBody>
      </p:sp>
      <p:pic>
        <p:nvPicPr>
          <p:cNvPr id="54" name="Picture Placeholder 53" descr="team member headshot">
            <a:extLst>
              <a:ext uri="{FF2B5EF4-FFF2-40B4-BE49-F238E27FC236}">
                <a16:creationId xmlns:a16="http://schemas.microsoft.com/office/drawing/2014/main" id="{7E965E64-2E65-4450-990B-C108B3B75B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/>
          <a:srcRect l="35827" t="9135" r="19869" b="33640"/>
          <a:stretch/>
        </p:blipFill>
        <p:spPr>
          <a:xfrm>
            <a:off x="9840051" y="2555551"/>
            <a:ext cx="1484985" cy="1280160"/>
          </a:xfr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122B5B8-1BE2-44F4-94EE-51D52B4D04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Larissa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998361E-ED50-43C1-A2AE-2397B1E6CD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Support Representative</a:t>
            </a: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>
            <a:extLst>
              <a:ext uri="{FF2B5EF4-FFF2-40B4-BE49-F238E27FC236}">
                <a16:creationId xmlns:a16="http://schemas.microsoft.com/office/drawing/2014/main" id="{184F3FD5-57F6-429C-8A79-BC3E161F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4362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8931DDA4-6E0A-4CD6-92DA-3787D0A64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64548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DC04250-3EFF-4260-841A-83A3745A3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12960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70414E17-AF31-4773-9D9B-6F287966B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21558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9A460E96-6DE9-4695-B9AA-33D872B9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0156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73AA3A47-BB43-4280-BD7B-7095FEBBB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38754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0D4AF445-4FAA-4F77-90FF-71B4790DF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7352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5160F8B1-281B-40FE-913B-79806DCE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55950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12A74B3C-CA43-40B8-8377-A34C10C16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73146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06F5B9A6-704C-47AE-B230-105F31223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1744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C9ADA53C-9ACF-479A-B6E8-7BB006F0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90342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4A4865DF-B1A5-4498-AB0B-F562ECEB9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98942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Timeline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EB84A30F-F3B0-42F4-8DF6-3D9E61AB0E01}"/>
              </a:ext>
            </a:extLst>
          </p:cNvPr>
          <p:cNvSpPr txBox="1">
            <a:spLocks/>
          </p:cNvSpPr>
          <p:nvPr/>
        </p:nvSpPr>
        <p:spPr>
          <a:xfrm>
            <a:off x="832936" y="1709111"/>
            <a:ext cx="6041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Q1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0BEEF0A5-2CB1-4246-A58F-DA45646140C6}"/>
              </a:ext>
            </a:extLst>
          </p:cNvPr>
          <p:cNvSpPr txBox="1">
            <a:spLocks/>
          </p:cNvSpPr>
          <p:nvPr/>
        </p:nvSpPr>
        <p:spPr>
          <a:xfrm>
            <a:off x="3558732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Q2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F7438FF9-EC22-4A3F-ADDB-34D6A1CA0020}"/>
              </a:ext>
            </a:extLst>
          </p:cNvPr>
          <p:cNvSpPr txBox="1">
            <a:spLocks/>
          </p:cNvSpPr>
          <p:nvPr/>
        </p:nvSpPr>
        <p:spPr>
          <a:xfrm>
            <a:off x="6299952" y="1709111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Q3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6063F1E3-11C4-4E56-B839-26CD88F2ACF7}"/>
              </a:ext>
            </a:extLst>
          </p:cNvPr>
          <p:cNvSpPr txBox="1">
            <a:spLocks/>
          </p:cNvSpPr>
          <p:nvPr/>
        </p:nvSpPr>
        <p:spPr>
          <a:xfrm>
            <a:off x="9010320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CA3F56-6B4F-4DFF-B133-DBA85DE6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349" y="2578060"/>
            <a:ext cx="250694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56482F-4317-491F-AFBA-E1AC4F3E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4200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4F6EFBC-D760-468D-9BF7-FAAD40BF5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6051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A80BA8B-9E64-46F6-BB41-F59F1B3E9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3692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2D8CCC-2870-4227-ABD9-02D24FF59C9D}"/>
              </a:ext>
            </a:extLst>
          </p:cNvPr>
          <p:cNvSpPr txBox="1"/>
          <p:nvPr/>
        </p:nvSpPr>
        <p:spPr>
          <a:xfrm>
            <a:off x="832935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Jul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A33B70-9718-4660-A2AE-8C514CC59259}"/>
              </a:ext>
            </a:extLst>
          </p:cNvPr>
          <p:cNvSpPr txBox="1"/>
          <p:nvPr/>
        </p:nvSpPr>
        <p:spPr>
          <a:xfrm>
            <a:off x="174171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Aug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1910E1-1CD0-4263-8B65-DF80AB091A84}"/>
              </a:ext>
            </a:extLst>
          </p:cNvPr>
          <p:cNvSpPr txBox="1"/>
          <p:nvPr/>
        </p:nvSpPr>
        <p:spPr>
          <a:xfrm>
            <a:off x="265013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Sep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B5CD73-11BC-43DA-910C-ABCDC49C4233}"/>
              </a:ext>
            </a:extLst>
          </p:cNvPr>
          <p:cNvSpPr txBox="1"/>
          <p:nvPr/>
        </p:nvSpPr>
        <p:spPr>
          <a:xfrm>
            <a:off x="439086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Nov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F85F2D-21EB-430E-87FA-3C2988015BD5}"/>
              </a:ext>
            </a:extLst>
          </p:cNvPr>
          <p:cNvSpPr txBox="1"/>
          <p:nvPr/>
        </p:nvSpPr>
        <p:spPr>
          <a:xfrm>
            <a:off x="3574159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Oct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BECB44-1C03-468E-9519-E27DEFF7D5F1}"/>
              </a:ext>
            </a:extLst>
          </p:cNvPr>
          <p:cNvSpPr txBox="1"/>
          <p:nvPr/>
        </p:nvSpPr>
        <p:spPr>
          <a:xfrm>
            <a:off x="529946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Dec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1474A0-3948-4481-B3F1-1BD1F9FD5596}"/>
              </a:ext>
            </a:extLst>
          </p:cNvPr>
          <p:cNvSpPr txBox="1"/>
          <p:nvPr/>
        </p:nvSpPr>
        <p:spPr>
          <a:xfrm>
            <a:off x="620806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Jan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985E6F-8992-46C8-A3A9-0252AC0BD256}"/>
              </a:ext>
            </a:extLst>
          </p:cNvPr>
          <p:cNvSpPr txBox="1"/>
          <p:nvPr/>
        </p:nvSpPr>
        <p:spPr>
          <a:xfrm>
            <a:off x="7116658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Feb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B6B85C-AD04-4022-B4E1-7CDFE4556405}"/>
              </a:ext>
            </a:extLst>
          </p:cNvPr>
          <p:cNvSpPr txBox="1"/>
          <p:nvPr/>
        </p:nvSpPr>
        <p:spPr>
          <a:xfrm>
            <a:off x="8025256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Mar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CD836B-A190-4A59-9ACF-3B40EAEA9BCB}"/>
              </a:ext>
            </a:extLst>
          </p:cNvPr>
          <p:cNvSpPr txBox="1"/>
          <p:nvPr/>
        </p:nvSpPr>
        <p:spPr>
          <a:xfrm>
            <a:off x="893385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Apr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49F82E-F0CC-4890-8686-8F661F8C7332}"/>
              </a:ext>
            </a:extLst>
          </p:cNvPr>
          <p:cNvSpPr txBox="1"/>
          <p:nvPr/>
        </p:nvSpPr>
        <p:spPr>
          <a:xfrm>
            <a:off x="984245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May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92DCAA-7A96-4807-96C2-97D8D1B18BDD}"/>
              </a:ext>
            </a:extLst>
          </p:cNvPr>
          <p:cNvSpPr txBox="1"/>
          <p:nvPr/>
        </p:nvSpPr>
        <p:spPr>
          <a:xfrm>
            <a:off x="1075105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Jun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097234-38E0-4114-A29F-508805824B65}"/>
              </a:ext>
            </a:extLst>
          </p:cNvPr>
          <p:cNvSpPr txBox="1"/>
          <p:nvPr/>
        </p:nvSpPr>
        <p:spPr>
          <a:xfrm>
            <a:off x="989441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9E278-8976-4219-B8E5-16D2E65CD0E0}"/>
              </a:ext>
            </a:extLst>
          </p:cNvPr>
          <p:cNvSpPr txBox="1"/>
          <p:nvPr/>
        </p:nvSpPr>
        <p:spPr>
          <a:xfrm>
            <a:off x="3735229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0F69B-8088-4A76-862A-5DC3B7B099A1}"/>
              </a:ext>
            </a:extLst>
          </p:cNvPr>
          <p:cNvSpPr txBox="1"/>
          <p:nvPr/>
        </p:nvSpPr>
        <p:spPr>
          <a:xfrm>
            <a:off x="6452646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673B4-C0B9-43A0-B642-C8D78A87A514}"/>
              </a:ext>
            </a:extLst>
          </p:cNvPr>
          <p:cNvSpPr txBox="1"/>
          <p:nvPr/>
        </p:nvSpPr>
        <p:spPr>
          <a:xfrm>
            <a:off x="9178440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50</TotalTime>
  <Words>451</Words>
  <Application>Microsoft Office PowerPoint</Application>
  <PresentationFormat>Widescreen</PresentationFormat>
  <Paragraphs>127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Corbel</vt:lpstr>
      <vt:lpstr>Wingdings</vt:lpstr>
      <vt:lpstr>Office Theme</vt:lpstr>
      <vt:lpstr>City of Toronto Neighborhood Analysis</vt:lpstr>
      <vt:lpstr>Agenda</vt:lpstr>
      <vt:lpstr>Introduction</vt:lpstr>
      <vt:lpstr>Results from last year</vt:lpstr>
      <vt:lpstr>Growth by sector</vt:lpstr>
      <vt:lpstr>Growth by sector </vt:lpstr>
      <vt:lpstr>Contoso was great to work with. Patrice was my representative and she anticipated my needs and worked diligently to fix my issue.</vt:lpstr>
      <vt:lpstr>Team</vt:lpstr>
      <vt:lpstr>Timeline</vt:lpstr>
      <vt:lpstr>Goals for Q1 </vt:lpstr>
      <vt:lpstr>Goals for Q2 </vt:lpstr>
      <vt:lpstr>Summary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 of Toronto Neighborhood Analysis</dc:title>
  <dc:creator>Glen Macapinlac</dc:creator>
  <cp:lastModifiedBy>Glen Macapinlac</cp:lastModifiedBy>
  <cp:revision>2</cp:revision>
  <dcterms:created xsi:type="dcterms:W3CDTF">2021-03-25T17:59:12Z</dcterms:created>
  <dcterms:modified xsi:type="dcterms:W3CDTF">2021-03-25T18:49:22Z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